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60" r:id="rId3"/>
    <p:sldId id="266" r:id="rId4"/>
    <p:sldId id="267" r:id="rId5"/>
    <p:sldId id="268" r:id="rId6"/>
    <p:sldId id="259" r:id="rId7"/>
    <p:sldId id="265" r:id="rId8"/>
    <p:sldId id="286" r:id="rId9"/>
    <p:sldId id="271" r:id="rId10"/>
    <p:sldId id="258" r:id="rId11"/>
    <p:sldId id="272" r:id="rId12"/>
    <p:sldId id="262" r:id="rId13"/>
    <p:sldId id="273" r:id="rId14"/>
    <p:sldId id="274" r:id="rId15"/>
    <p:sldId id="276" r:id="rId16"/>
    <p:sldId id="277" r:id="rId17"/>
    <p:sldId id="278" r:id="rId18"/>
    <p:sldId id="283" r:id="rId19"/>
    <p:sldId id="279" r:id="rId20"/>
    <p:sldId id="281" r:id="rId21"/>
    <p:sldId id="282" r:id="rId22"/>
    <p:sldId id="284" r:id="rId23"/>
    <p:sldId id="285" r:id="rId24"/>
    <p:sldId id="264" r:id="rId25"/>
    <p:sldId id="26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e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eg>
</file>

<file path=ppt/media/image18.png>
</file>

<file path=ppt/media/image19.jpeg>
</file>

<file path=ppt/media/image2.jpeg>
</file>

<file path=ppt/media/image20.jpeg>
</file>

<file path=ppt/media/image3.jpg>
</file>

<file path=ppt/media/image4.jpe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266256-8C49-4317-AAAD-CA7FE2DBD905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5FEAD-B0D7-4837-9745-EE4FBBD9E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01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95FEAD-B0D7-4837-9745-EE4FBBD9EC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2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95FEAD-B0D7-4837-9745-EE4FBBD9EC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220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https://aip.scitation.org/doi/pdf/10.1063/1.4959983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95FEAD-B0D7-4837-9745-EE4FBBD9EC9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22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https://www.christopherreeve.org/living-with-paralysis/health/how-the-spinal-cord-works</a:t>
            </a:r>
          </a:p>
          <a:p>
            <a:r>
              <a:rPr lang="en-US" dirty="0"/>
              <a:t>https://www.theguardian.com/world/2019/oct/04/paralysed-man-walks-using-mind-controlled-exoskeleton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95FEAD-B0D7-4837-9745-EE4FBBD9EC9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52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https://library.neura.edu.au/schizophrenia/physical-features/functional-changes/electrophysiology/p300/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95FEAD-B0D7-4837-9745-EE4FBBD9EC9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49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6E6D5-E93D-B4CD-AD2B-69ACA9158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8524C7-1BC9-C181-917B-8A76AB011E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EFE62-8D7A-8C04-D4E9-0A2528CC2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868CA-F79B-E458-8F87-7EBEC7D12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074C3-E3B3-154F-83CF-D0732147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29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A2285-C77D-28F5-FC53-83BF59912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90642E-D2DB-CE63-E820-99CB52A355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AEC05-530A-82C9-2F68-66CEF23E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5A535-B829-1396-9A6B-D8452E677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233CE-CED2-6EA1-66D5-B2EFDD8B3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53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844DD2-1F1D-EB9A-68C8-DCB5DE6527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429E6-2B3B-2AE9-4F46-12572FC04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9CEEC-62E2-6020-8E8C-F5CEB7058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1F617-0845-3D40-2804-811180530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BB7E4-DD17-E110-8F4D-9D315C1CC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64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06A7-CBC9-F1CC-90D5-7AF6CE8D2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50566-9061-0BE4-B9FB-61959427A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2232D-8717-589B-B2DE-2C7A37D57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BD254-F371-950E-EF1F-FEBF12C93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F1FD9-860A-F2C8-E876-23D0975A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32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FEC47-5954-CF77-1958-57C9B73E7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00C84-0B6D-DF39-ABDC-B4918AEC0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0F0D8-5F95-7B64-BF18-6C999E9E0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07B94-F1EA-F10C-78C0-076C456AC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B93C-803F-1770-6FF2-729B526AE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71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CB5BC-EBA6-806A-0161-185C1B85F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52D25-DCFD-A25E-C382-88BE24E54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29CCA-8218-5197-F886-FFCD8DE38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E075B-5298-437D-FF92-E9FC34971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FA78B-73B2-7079-4828-BFF5CF68D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608B3F-A207-ECE4-2F65-4D3F57F19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69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6FB96-4021-2F81-8D10-E25A07609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32F325-0AA1-E8CB-8888-3DA932636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C32BC-BEF7-4517-CC1D-69833E679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E2EAFD-0EB2-1673-90E7-48784A9F8E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4AEAE9-796C-5684-6A71-3A2A6E3FA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20EB4-00D5-16E6-E6E4-D1A1D4A9C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CFE73F-BE5F-6FB5-6593-18A76BD8F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73CC50-E76E-4126-DA0D-47FD4DAE7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5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3BE11-CA1A-927C-D67E-71CAA2629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AE621C-1E04-3851-B26B-37BF63145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EB0CA1-5C15-54B2-A169-9497D8114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51884F-357E-FECD-86DD-E13B91DBA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117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1D0F30-CE72-6B89-80BA-20307E21A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1CFE89-5559-5EDE-B2B3-D35957B06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B9088-D35B-92DF-0583-19A4B5925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69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6BDF3-255B-ED18-C385-CE0430423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31158-CE28-105A-8A86-2FD6B1040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B3495-8D5D-AEB8-CC73-EE6E4F2EA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6B60DF-9679-EE89-71F0-3E056DB07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89094-3EBF-C0D4-7A18-870BA6A18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1FD643-D5DF-1EEF-BA27-3B69C573E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324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0B19D-9368-A087-A461-4FE263ED0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C7DBC8-9CAB-D49C-99A3-F6C5140752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A36819-BA33-EF63-9400-B18243784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DBA83A-90A7-C4E2-4519-C57B10A0D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2E9E99-E7F1-3972-6DEE-1AC92C654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1865F-AE48-3656-AEDB-C83416A25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9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0839DE-64D6-D415-4F90-B11BF26D9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5B423-9E78-7696-087F-08829C319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B0BB9-79D8-484D-C585-92F920E777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DE44E-7AB1-4C40-A820-D1847E52F83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72115-19C5-CCCA-52DA-5D99F3EF4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8CF8F-77E2-9BAF-1FAE-CFD93FC7E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E227F-EFE6-4156-A77C-F42BF7D56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16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CW57QDNDos?feature=oembe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QRt8QCx3BCo?feature=oembed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wKDimrzvwYA?feature=oembed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3pSMFYhh5E8?feature=oembed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LW_g_h_tjw?feature=oembed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1CF2B-CC28-7191-B0AC-7519D13F29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1277" y="47151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to Modern Non-invasive Brain-Computer Interface Technology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CDDE213-1369-117E-0B31-B3B91AB730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40" y="3232181"/>
            <a:ext cx="5011498" cy="2818967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AD5F19D4-84D5-B29C-28B5-EDA590DF4F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641" y="3270418"/>
            <a:ext cx="4878638" cy="27424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B145C9-FBFF-B2CE-B83F-0202AC584363}"/>
              </a:ext>
            </a:extLst>
          </p:cNvPr>
          <p:cNvSpPr txBox="1"/>
          <p:nvPr/>
        </p:nvSpPr>
        <p:spPr>
          <a:xfrm>
            <a:off x="721240" y="6188239"/>
            <a:ext cx="369984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https://publishing.aip.org/publications/latest-content/bleak-cyborg-future-from-brain-computer-interfaces-if-were-not-careful/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CE9DAD-9C4A-7756-4838-5F2E2B3C86DD}"/>
              </a:ext>
            </a:extLst>
          </p:cNvPr>
          <p:cNvSpPr txBox="1"/>
          <p:nvPr/>
        </p:nvSpPr>
        <p:spPr>
          <a:xfrm>
            <a:off x="6335319" y="6132292"/>
            <a:ext cx="609452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https://www.firstpost.com/tech/news-analysis/what-is-neurotechnology-and-brain-computer-interface-the-tech-that-elon-musks-neuralink-uses-11730351.html</a:t>
            </a:r>
          </a:p>
        </p:txBody>
      </p:sp>
    </p:spTree>
    <p:extLst>
      <p:ext uri="{BB962C8B-B14F-4D97-AF65-F5344CB8AC3E}">
        <p14:creationId xmlns:p14="http://schemas.microsoft.com/office/powerpoint/2010/main" val="387215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50B6A-07C6-66BE-D1C4-B436EDCD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Brain-Computer Interface?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09005-9352-A696-59EB-EE7000088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direct</a:t>
            </a:r>
            <a:r>
              <a:rPr lang="en-US" dirty="0"/>
              <a:t> communication pathway between the brain’s </a:t>
            </a:r>
            <a:r>
              <a:rPr lang="en-US" b="1" dirty="0"/>
              <a:t>electrical activity</a:t>
            </a:r>
            <a:r>
              <a:rPr lang="en-US" dirty="0"/>
              <a:t> and an </a:t>
            </a:r>
            <a:r>
              <a:rPr lang="en-US" b="1" dirty="0"/>
              <a:t>external device</a:t>
            </a:r>
            <a:r>
              <a:rPr lang="en-US" dirty="0"/>
              <a:t>, most commonly a computer or robotic limb (Wikipedia)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144DE70-1EE2-B4B8-4D22-35ED714A7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240" y="3101614"/>
            <a:ext cx="6028910" cy="339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489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E9A57-48A0-7DA8-01D3-E4657FBA5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BCI application areas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CF897-A416-4350-F190-71190F4BD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>
                <a:effectLst/>
              </a:rPr>
              <a:t>Steady-state visual evoked potentials (SSVEP)</a:t>
            </a:r>
            <a:endParaRPr lang="en-US" dirty="0"/>
          </a:p>
          <a:p>
            <a:endParaRPr lang="en-US" dirty="0"/>
          </a:p>
          <a:p>
            <a:r>
              <a:rPr lang="en-US" dirty="0"/>
              <a:t>2. Motor Imagery</a:t>
            </a:r>
          </a:p>
          <a:p>
            <a:endParaRPr lang="en-US" dirty="0"/>
          </a:p>
          <a:p>
            <a:r>
              <a:rPr lang="en-US" dirty="0"/>
              <a:t>3. P300</a:t>
            </a:r>
          </a:p>
        </p:txBody>
      </p:sp>
    </p:spTree>
    <p:extLst>
      <p:ext uri="{BB962C8B-B14F-4D97-AF65-F5344CB8AC3E}">
        <p14:creationId xmlns:p14="http://schemas.microsoft.com/office/powerpoint/2010/main" val="2784585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154E-CA90-3DAF-F6B1-26C41F21F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763" y="11062"/>
            <a:ext cx="10515600" cy="1325563"/>
          </a:xfrm>
        </p:spPr>
        <p:txBody>
          <a:bodyPr/>
          <a:lstStyle/>
          <a:p>
            <a:r>
              <a:rPr lang="en-US" dirty="0"/>
              <a:t>Brain-Computer Interface: SSVEP Speller</a:t>
            </a:r>
          </a:p>
        </p:txBody>
      </p:sp>
      <p:pic>
        <p:nvPicPr>
          <p:cNvPr id="4" name="Online Media 3" title="PNAS: High-speed spelling with a noninvasive brain-computer interface">
            <a:hlinkClick r:id="" action="ppaction://media"/>
            <a:extLst>
              <a:ext uri="{FF2B5EF4-FFF2-40B4-BE49-F238E27FC236}">
                <a16:creationId xmlns:a16="http://schemas.microsoft.com/office/drawing/2014/main" id="{99E1F290-FECB-D7CE-F8A5-7AAB06B1C0A4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774973" y="1187343"/>
            <a:ext cx="7700962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16BBCF-47AE-7C20-6827-016BCDBA16D1}"/>
              </a:ext>
            </a:extLst>
          </p:cNvPr>
          <p:cNvSpPr txBox="1"/>
          <p:nvPr/>
        </p:nvSpPr>
        <p:spPr>
          <a:xfrm>
            <a:off x="546763" y="5791632"/>
            <a:ext cx="115666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Chen, </a:t>
            </a:r>
            <a:r>
              <a:rPr lang="en-US" dirty="0" err="1"/>
              <a:t>Xiaogang</a:t>
            </a:r>
            <a:r>
              <a:rPr lang="en-US" dirty="0"/>
              <a:t>, et al. "High-speed spelling with a noninvasive brain–computer interface." </a:t>
            </a:r>
            <a:r>
              <a:rPr lang="en-US" i="1" dirty="0"/>
              <a:t>Proceedings of the national academy of sciences</a:t>
            </a:r>
            <a:r>
              <a:rPr lang="en-US" dirty="0"/>
              <a:t> 112.44 (2015): E6058-E6067.</a:t>
            </a:r>
          </a:p>
        </p:txBody>
      </p:sp>
    </p:spTree>
    <p:extLst>
      <p:ext uri="{BB962C8B-B14F-4D97-AF65-F5344CB8AC3E}">
        <p14:creationId xmlns:p14="http://schemas.microsoft.com/office/powerpoint/2010/main" val="50919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4AE5-4459-BB3F-599C-937DFD0B0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Steady-state visual evoked potentials (SSVEP)</a:t>
            </a:r>
            <a:endParaRPr lang="en-US" dirty="0"/>
          </a:p>
        </p:txBody>
      </p:sp>
      <p:pic>
        <p:nvPicPr>
          <p:cNvPr id="5" name="Content Placeholder 4" descr="A picture containing arrow&#10;&#10;Description automatically generated">
            <a:extLst>
              <a:ext uri="{FF2B5EF4-FFF2-40B4-BE49-F238E27FC236}">
                <a16:creationId xmlns:a16="http://schemas.microsoft.com/office/drawing/2014/main" id="{7B923FF7-5B29-4248-8E45-A70C3C0D1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730926"/>
            <a:ext cx="9753600" cy="344424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A0B54C-03E2-8C16-38F3-19036FBABBB6}"/>
              </a:ext>
            </a:extLst>
          </p:cNvPr>
          <p:cNvSpPr txBox="1"/>
          <p:nvPr/>
        </p:nvSpPr>
        <p:spPr>
          <a:xfrm>
            <a:off x="6206371" y="6175166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dirty="0">
                <a:effectLst/>
                <a:latin typeface="Arial" panose="020B0604020202020204" pitchFamily="34" charset="0"/>
              </a:rPr>
              <a:t>Vialatte et al., Prog. Neurobiol., 90(4): 418-438, 2010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A18B8-AFB9-AAEC-C4C7-E07568EEE2BD}"/>
              </a:ext>
            </a:extLst>
          </p:cNvPr>
          <p:cNvSpPr txBox="1"/>
          <p:nvPr/>
        </p:nvSpPr>
        <p:spPr>
          <a:xfrm>
            <a:off x="946198" y="1761087"/>
            <a:ext cx="108090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</a:t>
            </a:r>
            <a:r>
              <a:rPr lang="en-US" sz="2400" dirty="0"/>
              <a:t>The SSVEP is the EEG response evoked by visual stimuli that are presented at a specific frequency, which results in an increase in the EEG at that same frequency (Yang, 2022)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44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Calendar&#10;&#10;Description automatically generated">
            <a:extLst>
              <a:ext uri="{FF2B5EF4-FFF2-40B4-BE49-F238E27FC236}">
                <a16:creationId xmlns:a16="http://schemas.microsoft.com/office/drawing/2014/main" id="{835737CF-40A0-FBFA-A882-A269426479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" r="42150" b="59149"/>
          <a:stretch/>
        </p:blipFill>
        <p:spPr>
          <a:xfrm>
            <a:off x="5584380" y="2983585"/>
            <a:ext cx="6380571" cy="3371751"/>
          </a:xfrm>
          <a:prstGeom prst="rect">
            <a:avLst/>
          </a:prstGeom>
        </p:spPr>
      </p:pic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852DCCA3-8A38-7A21-9E89-165E621FF4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48" t="11573"/>
          <a:stretch/>
        </p:blipFill>
        <p:spPr>
          <a:xfrm>
            <a:off x="315302" y="57249"/>
            <a:ext cx="6095990" cy="3371751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25442D-E292-219A-8114-EF84172B6D93}"/>
              </a:ext>
            </a:extLst>
          </p:cNvPr>
          <p:cNvSpPr txBox="1"/>
          <p:nvPr/>
        </p:nvSpPr>
        <p:spPr>
          <a:xfrm>
            <a:off x="10291864" y="6355336"/>
            <a:ext cx="1673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Nakanishi, 2015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B64578-3B85-772C-41EE-B8D8CE61D033}"/>
              </a:ext>
            </a:extLst>
          </p:cNvPr>
          <p:cNvSpPr txBox="1"/>
          <p:nvPr/>
        </p:nvSpPr>
        <p:spPr>
          <a:xfrm>
            <a:off x="7139409" y="651378"/>
            <a:ext cx="32705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SSVEP based BCI</a:t>
            </a:r>
          </a:p>
        </p:txBody>
      </p:sp>
    </p:spTree>
    <p:extLst>
      <p:ext uri="{BB962C8B-B14F-4D97-AF65-F5344CB8AC3E}">
        <p14:creationId xmlns:p14="http://schemas.microsoft.com/office/powerpoint/2010/main" val="1947406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alendar&#10;&#10;Description automatically generated">
            <a:extLst>
              <a:ext uri="{FF2B5EF4-FFF2-40B4-BE49-F238E27FC236}">
                <a16:creationId xmlns:a16="http://schemas.microsoft.com/office/drawing/2014/main" id="{F8D6625E-1B5C-9091-FDCF-5FB508902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82" b="55673"/>
          <a:stretch/>
        </p:blipFill>
        <p:spPr>
          <a:xfrm>
            <a:off x="6452681" y="2008666"/>
            <a:ext cx="5739319" cy="4801430"/>
          </a:xfrm>
          <a:prstGeom prst="rect">
            <a:avLst/>
          </a:prstGeom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8FBE0FBE-1575-AC8C-E9D4-932FBFDF8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8" y="401123"/>
            <a:ext cx="6683603" cy="32150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5DEE54-E10C-FEE9-6F97-C38626BA276E}"/>
              </a:ext>
            </a:extLst>
          </p:cNvPr>
          <p:cNvSpPr txBox="1"/>
          <p:nvPr/>
        </p:nvSpPr>
        <p:spPr>
          <a:xfrm>
            <a:off x="10068128" y="6277514"/>
            <a:ext cx="1673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Nakanishi, 2015</a:t>
            </a: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511CC051-702A-0836-9D35-33241D21ED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69" y="3851383"/>
            <a:ext cx="4853751" cy="260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31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6ACA4-B70B-902D-BC04-A760553F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Brain-Computer Interface: Motor Imagery</a:t>
            </a:r>
          </a:p>
        </p:txBody>
      </p:sp>
      <p:pic>
        <p:nvPicPr>
          <p:cNvPr id="4" name="Online Media 3" title="Thought control of robotic arms using the BrainGate system">
            <a:hlinkClick r:id="" action="ppaction://media"/>
            <a:extLst>
              <a:ext uri="{FF2B5EF4-FFF2-40B4-BE49-F238E27FC236}">
                <a16:creationId xmlns:a16="http://schemas.microsoft.com/office/drawing/2014/main" id="{7340043A-9ABC-E66D-8537-2275FADA034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142619" y="1690688"/>
            <a:ext cx="7700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5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11EB8-BFFD-0CC5-0724-58A6274EA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Imagery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169CC-FE38-3D75-B60D-3A36A0FB0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The term motor imagery (MI) refers to the </a:t>
            </a:r>
            <a:r>
              <a:rPr lang="en-US" b="1" dirty="0"/>
              <a:t>mental simulation </a:t>
            </a:r>
            <a:r>
              <a:rPr lang="en-US" dirty="0"/>
              <a:t>of body movements (</a:t>
            </a:r>
            <a:r>
              <a:rPr lang="en-US" i="1" dirty="0"/>
              <a:t>Scherer, 2018</a:t>
            </a:r>
            <a:r>
              <a:rPr lang="en-US" dirty="0"/>
              <a:t>)</a:t>
            </a:r>
          </a:p>
        </p:txBody>
      </p:sp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1FA2ECCA-54F4-B346-2D11-8BAB1EBD4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28" y="2814806"/>
            <a:ext cx="5911272" cy="342900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29FCA62-3F42-CCF2-3CE6-50B0D0843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770" y="2244592"/>
            <a:ext cx="4405399" cy="2230800"/>
          </a:xfrm>
          <a:prstGeom prst="rect">
            <a:avLst/>
          </a:prstGeom>
        </p:spPr>
      </p:pic>
      <p:pic>
        <p:nvPicPr>
          <p:cNvPr id="9" name="Picture 8" descr="A picture containing text, chessman&#10;&#10;Description automatically generated">
            <a:extLst>
              <a:ext uri="{FF2B5EF4-FFF2-40B4-BE49-F238E27FC236}">
                <a16:creationId xmlns:a16="http://schemas.microsoft.com/office/drawing/2014/main" id="{DC0FD322-0046-88C5-FB71-5F0F2432B1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655" y="4844484"/>
            <a:ext cx="3360150" cy="17231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6718E8-3A80-4F12-4B3F-D5A70E444019}"/>
              </a:ext>
            </a:extLst>
          </p:cNvPr>
          <p:cNvSpPr txBox="1"/>
          <p:nvPr/>
        </p:nvSpPr>
        <p:spPr>
          <a:xfrm>
            <a:off x="1520047" y="6362070"/>
            <a:ext cx="609437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/>
              <a:t>https://www.simplypsychology.org/motor-cortex.html</a:t>
            </a:r>
            <a:endParaRPr lang="en-US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B5A21-8376-506F-9754-1228ECB3188A}"/>
              </a:ext>
            </a:extLst>
          </p:cNvPr>
          <p:cNvSpPr txBox="1"/>
          <p:nvPr/>
        </p:nvSpPr>
        <p:spPr>
          <a:xfrm>
            <a:off x="5608976" y="4504609"/>
            <a:ext cx="60944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https://www.ebmconsult.com/articles/homunculus-sensory-motor-cortex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3B60BA-8C04-E77B-3CB7-D41A9C3DF33B}"/>
              </a:ext>
            </a:extLst>
          </p:cNvPr>
          <p:cNvSpPr txBox="1"/>
          <p:nvPr/>
        </p:nvSpPr>
        <p:spPr>
          <a:xfrm>
            <a:off x="8392212" y="6586985"/>
            <a:ext cx="60944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https://learnsomatics.ie/how-your-brain-sees-your-body/</a:t>
            </a:r>
          </a:p>
        </p:txBody>
      </p:sp>
    </p:spTree>
    <p:extLst>
      <p:ext uri="{BB962C8B-B14F-4D97-AF65-F5344CB8AC3E}">
        <p14:creationId xmlns:p14="http://schemas.microsoft.com/office/powerpoint/2010/main" val="2242859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60B17-4E9D-62D4-1FE5-4FA29DAB1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Motor Imagery BCI work?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F409DC8-856C-1C2C-644A-A4CE149B8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360" y="1593412"/>
            <a:ext cx="6989389" cy="4722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D77429-1843-35CA-AAEA-AF0607D2427B}"/>
              </a:ext>
            </a:extLst>
          </p:cNvPr>
          <p:cNvSpPr txBox="1"/>
          <p:nvPr/>
        </p:nvSpPr>
        <p:spPr>
          <a:xfrm>
            <a:off x="9942994" y="630820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Gao et.al, 2016</a:t>
            </a:r>
          </a:p>
        </p:txBody>
      </p:sp>
    </p:spTree>
    <p:extLst>
      <p:ext uri="{BB962C8B-B14F-4D97-AF65-F5344CB8AC3E}">
        <p14:creationId xmlns:p14="http://schemas.microsoft.com/office/powerpoint/2010/main" val="416423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C4D65-DB1A-4E9C-C88E-046231321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Imagery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009F9-D2E6-1602-6D72-1FFAE93CA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Exoskeleton Control </a:t>
            </a:r>
          </a:p>
        </p:txBody>
      </p:sp>
      <p:pic>
        <p:nvPicPr>
          <p:cNvPr id="5" name="Picture 4" descr="A picture containing automaton, person&#10;&#10;Description automatically generated">
            <a:extLst>
              <a:ext uri="{FF2B5EF4-FFF2-40B4-BE49-F238E27FC236}">
                <a16:creationId xmlns:a16="http://schemas.microsoft.com/office/drawing/2014/main" id="{A920ED00-C0A4-EDF7-4669-6828531E8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067" y="1690688"/>
            <a:ext cx="3896116" cy="2337669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FFC82A79-81D3-1D27-36BC-41E929B86C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9675" y="1284765"/>
            <a:ext cx="2292096" cy="312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684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03FF5-8AA8-5B58-1742-D155A3BBF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CF4ED-2E96-75BC-55C2-7CFD06CFB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Pilot Course, U.S. College Style</a:t>
            </a:r>
          </a:p>
          <a:p>
            <a:r>
              <a:rPr lang="en-US" dirty="0"/>
              <a:t>Interdisciplinary </a:t>
            </a:r>
          </a:p>
          <a:p>
            <a:pPr lvl="1"/>
            <a:r>
              <a:rPr lang="en-US" dirty="0"/>
              <a:t>Neuroscience</a:t>
            </a:r>
          </a:p>
          <a:p>
            <a:pPr lvl="1"/>
            <a:r>
              <a:rPr lang="en-US" dirty="0"/>
              <a:t>Physics</a:t>
            </a:r>
          </a:p>
          <a:p>
            <a:pPr lvl="1"/>
            <a:r>
              <a:rPr lang="en-US" dirty="0"/>
              <a:t>Math</a:t>
            </a:r>
          </a:p>
          <a:p>
            <a:pPr lvl="1"/>
            <a:r>
              <a:rPr lang="en-US" dirty="0"/>
              <a:t>Electrical Engineering</a:t>
            </a:r>
          </a:p>
          <a:p>
            <a:pPr lvl="1"/>
            <a:r>
              <a:rPr lang="en-US" dirty="0"/>
              <a:t>Computer Engineering</a:t>
            </a:r>
          </a:p>
          <a:p>
            <a:pPr lvl="1"/>
            <a:r>
              <a:rPr lang="en-US" dirty="0"/>
              <a:t>Computer Science (Machine Learning)</a:t>
            </a:r>
          </a:p>
          <a:p>
            <a:pPr lvl="1"/>
            <a:r>
              <a:rPr lang="en-US" dirty="0"/>
              <a:t>Systems Engineering</a:t>
            </a:r>
          </a:p>
          <a:p>
            <a:r>
              <a:rPr lang="en-US" b="1" dirty="0"/>
              <a:t>Opportunity for Publication!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4C3C0-72CE-5991-7EB8-2E0A264A5FF0}"/>
              </a:ext>
            </a:extLst>
          </p:cNvPr>
          <p:cNvSpPr txBox="1"/>
          <p:nvPr/>
        </p:nvSpPr>
        <p:spPr>
          <a:xfrm>
            <a:off x="8577501" y="2828925"/>
            <a:ext cx="326476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https://news.brown.edu/articles/2012/05/braingate2</a:t>
            </a:r>
          </a:p>
        </p:txBody>
      </p:sp>
      <p:pic>
        <p:nvPicPr>
          <p:cNvPr id="7" name="Picture 6" descr="A person working out in a gym&#10;&#10;Description automatically generated with low confidence">
            <a:extLst>
              <a:ext uri="{FF2B5EF4-FFF2-40B4-BE49-F238E27FC236}">
                <a16:creationId xmlns:a16="http://schemas.microsoft.com/office/drawing/2014/main" id="{0B1471D7-2811-5213-5DC2-A34CDEB1B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453" y="365125"/>
            <a:ext cx="3476861" cy="235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495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0D49C-8B7B-E2FD-9386-A4CBF0961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572"/>
            <a:ext cx="10515600" cy="1325563"/>
          </a:xfrm>
        </p:spPr>
        <p:txBody>
          <a:bodyPr/>
          <a:lstStyle/>
          <a:p>
            <a:r>
              <a:rPr lang="en-US" dirty="0"/>
              <a:t>Brain-Computer Interface: P300</a:t>
            </a:r>
          </a:p>
        </p:txBody>
      </p:sp>
      <p:pic>
        <p:nvPicPr>
          <p:cNvPr id="4" name="Online Media 3" title="P300 BCI speller using brain waves to spell words">
            <a:hlinkClick r:id="" action="ppaction://media"/>
            <a:extLst>
              <a:ext uri="{FF2B5EF4-FFF2-40B4-BE49-F238E27FC236}">
                <a16:creationId xmlns:a16="http://schemas.microsoft.com/office/drawing/2014/main" id="{E251A322-AFBE-813E-949B-5FD4D2E79150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38200" y="-261166"/>
            <a:ext cx="10021478" cy="751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75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01852-5809-65DB-742D-1069F44E3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P300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1D092-E116-813C-A16E-CDAEAB7D8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194" y="1562979"/>
            <a:ext cx="10515600" cy="4351338"/>
          </a:xfrm>
        </p:spPr>
        <p:txBody>
          <a:bodyPr/>
          <a:lstStyle/>
          <a:p>
            <a:r>
              <a:rPr lang="en-US" dirty="0"/>
              <a:t>P300 refers to a </a:t>
            </a:r>
            <a:r>
              <a:rPr lang="en-US" b="1" dirty="0"/>
              <a:t>spike in activity </a:t>
            </a:r>
            <a:r>
              <a:rPr lang="en-US" dirty="0"/>
              <a:t>approximately </a:t>
            </a:r>
            <a:r>
              <a:rPr lang="en-US" b="1" dirty="0"/>
              <a:t>300ms</a:t>
            </a:r>
            <a:r>
              <a:rPr lang="en-US" dirty="0"/>
              <a:t> following presentation of the target stimulus, which is alternated with standard stimuli to create an ‘oddball’ paradigm 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1276F34-DB59-E67E-44EA-52423F8C6F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551"/>
          <a:stretch/>
        </p:blipFill>
        <p:spPr>
          <a:xfrm>
            <a:off x="6420256" y="2745293"/>
            <a:ext cx="5294504" cy="3446261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E76BB60-789B-8950-9F0E-C4AA030CADB4}"/>
              </a:ext>
            </a:extLst>
          </p:cNvPr>
          <p:cNvSpPr/>
          <p:nvPr/>
        </p:nvSpPr>
        <p:spPr>
          <a:xfrm>
            <a:off x="176415" y="4512596"/>
            <a:ext cx="895546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C66FFEE-6B6C-A592-F5C0-85FBE8FA05F1}"/>
              </a:ext>
            </a:extLst>
          </p:cNvPr>
          <p:cNvSpPr/>
          <p:nvPr/>
        </p:nvSpPr>
        <p:spPr>
          <a:xfrm>
            <a:off x="1209960" y="4507168"/>
            <a:ext cx="895546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766C60A-7C8A-2EF3-A02E-BB00511D6DCD}"/>
              </a:ext>
            </a:extLst>
          </p:cNvPr>
          <p:cNvSpPr/>
          <p:nvPr/>
        </p:nvSpPr>
        <p:spPr>
          <a:xfrm>
            <a:off x="3367335" y="4507166"/>
            <a:ext cx="895546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65664E1-21C0-4775-21FD-B200B412356A}"/>
              </a:ext>
            </a:extLst>
          </p:cNvPr>
          <p:cNvSpPr/>
          <p:nvPr/>
        </p:nvSpPr>
        <p:spPr>
          <a:xfrm>
            <a:off x="4462258" y="4507168"/>
            <a:ext cx="895546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9D85453-6119-CF20-8227-A3F9BD98D8C6}"/>
              </a:ext>
            </a:extLst>
          </p:cNvPr>
          <p:cNvSpPr/>
          <p:nvPr/>
        </p:nvSpPr>
        <p:spPr>
          <a:xfrm>
            <a:off x="5526014" y="4532149"/>
            <a:ext cx="895546" cy="782425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93C01CF-CD32-E81A-F4BB-980E5DF75D89}"/>
              </a:ext>
            </a:extLst>
          </p:cNvPr>
          <p:cNvSpPr/>
          <p:nvPr/>
        </p:nvSpPr>
        <p:spPr>
          <a:xfrm>
            <a:off x="2272412" y="4507167"/>
            <a:ext cx="895546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81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E80C0-5E6C-D7EB-E991-0BA6BA726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BCI Application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35F7-2413-60CB-6628-F57B52B13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Emotion Classification</a:t>
            </a:r>
          </a:p>
          <a:p>
            <a:r>
              <a:rPr lang="en-US" dirty="0"/>
              <a:t>Stress, workload detection</a:t>
            </a:r>
          </a:p>
          <a:p>
            <a:r>
              <a:rPr lang="en-US" dirty="0"/>
              <a:t>Neuromarketing</a:t>
            </a:r>
          </a:p>
        </p:txBody>
      </p:sp>
    </p:spTree>
    <p:extLst>
      <p:ext uri="{BB962C8B-B14F-4D97-AF65-F5344CB8AC3E}">
        <p14:creationId xmlns:p14="http://schemas.microsoft.com/office/powerpoint/2010/main" val="1133103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D8DAF-09D0-25E2-4B5F-50A3FAF26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Emotion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C9B8E-0C79-F631-8CA2-BA4D7B817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7932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9E3A9-F884-1C86-2A55-5CBD19F60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41996" cy="1325563"/>
          </a:xfrm>
        </p:spPr>
        <p:txBody>
          <a:bodyPr/>
          <a:lstStyle/>
          <a:p>
            <a:r>
              <a:rPr lang="en-US" dirty="0"/>
              <a:t>Brain-Computer Interface – Deep Brain Stimulation</a:t>
            </a:r>
          </a:p>
        </p:txBody>
      </p:sp>
      <p:pic>
        <p:nvPicPr>
          <p:cNvPr id="4" name="Online Media 3" title="Deep Brain Stimulation at Michigan Medicine">
            <a:hlinkClick r:id="" action="ppaction://media"/>
            <a:extLst>
              <a:ext uri="{FF2B5EF4-FFF2-40B4-BE49-F238E27FC236}">
                <a16:creationId xmlns:a16="http://schemas.microsoft.com/office/drawing/2014/main" id="{08E13420-D6FE-5665-B646-4A0A88947551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5519" y="2056444"/>
            <a:ext cx="7700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4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79C2-18F9-AA12-3C81-F3D032673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Brain-Computer Interface – Entertainment </a:t>
            </a:r>
          </a:p>
        </p:txBody>
      </p:sp>
      <p:pic>
        <p:nvPicPr>
          <p:cNvPr id="4" name="Online Media 3" title="SAO  Kirito NerveGear login">
            <a:hlinkClick r:id="" action="ppaction://media"/>
            <a:extLst>
              <a:ext uri="{FF2B5EF4-FFF2-40B4-BE49-F238E27FC236}">
                <a16:creationId xmlns:a16="http://schemas.microsoft.com/office/drawing/2014/main" id="{1ABEF5C1-083F-FD72-571E-9B6114DD74A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6313" y="1825625"/>
            <a:ext cx="7700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07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1B2E-F6E2-739E-666A-483FC18A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Expectation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821D5-2EC2-FF5C-B5C6-19E482D74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Respect each other</a:t>
            </a:r>
          </a:p>
          <a:p>
            <a:r>
              <a:rPr lang="en-US" dirty="0"/>
              <a:t>Be curious! Ask questions!</a:t>
            </a:r>
          </a:p>
          <a:p>
            <a:r>
              <a:rPr lang="en-US" b="1" dirty="0"/>
              <a:t>No electronics </a:t>
            </a:r>
            <a:r>
              <a:rPr lang="en-US" dirty="0"/>
              <a:t>during lecture time</a:t>
            </a:r>
          </a:p>
          <a:p>
            <a:r>
              <a:rPr lang="en-US" dirty="0"/>
              <a:t>Attend class on time, go to lab session on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445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9E585-2BAC-0B86-0366-0A8675BCA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82551"/>
            <a:ext cx="10515600" cy="1325563"/>
          </a:xfrm>
        </p:spPr>
        <p:txBody>
          <a:bodyPr/>
          <a:lstStyle/>
          <a:p>
            <a:r>
              <a:rPr lang="en-US" dirty="0"/>
              <a:t>Tentative Course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C7F1B-9948-2FFF-1E5F-77CDF6947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024"/>
            <a:ext cx="10515600" cy="5273675"/>
          </a:xfrm>
        </p:spPr>
        <p:txBody>
          <a:bodyPr>
            <a:normAutofit fontScale="40000" lnSpcReduction="20000"/>
          </a:bodyPr>
          <a:lstStyle/>
          <a:p>
            <a:r>
              <a:rPr lang="en-US" sz="3500" dirty="0"/>
              <a:t>Week 0</a:t>
            </a:r>
          </a:p>
          <a:p>
            <a:pPr lvl="1"/>
            <a:r>
              <a:rPr lang="en-US" sz="3500" dirty="0"/>
              <a:t>Introduction to Modern Brain-Computer Interface applications</a:t>
            </a:r>
          </a:p>
          <a:p>
            <a:pPr lvl="1"/>
            <a:r>
              <a:rPr lang="en-US" sz="3500" dirty="0"/>
              <a:t>No Lab</a:t>
            </a:r>
          </a:p>
          <a:p>
            <a:r>
              <a:rPr lang="en-US" sz="3500" dirty="0"/>
              <a:t>Week 1</a:t>
            </a:r>
          </a:p>
          <a:p>
            <a:pPr lvl="1"/>
            <a:r>
              <a:rPr lang="en-US" sz="3500" dirty="0"/>
              <a:t>Introduction to Computers</a:t>
            </a:r>
          </a:p>
          <a:p>
            <a:pPr lvl="1"/>
            <a:r>
              <a:rPr lang="en-US" sz="3500" dirty="0"/>
              <a:t>Lab 1: Introduction to Python</a:t>
            </a:r>
          </a:p>
          <a:p>
            <a:r>
              <a:rPr lang="en-US" sz="3500" dirty="0"/>
              <a:t>Week 2</a:t>
            </a:r>
          </a:p>
          <a:p>
            <a:pPr lvl="1"/>
            <a:r>
              <a:rPr lang="en-US" sz="3500" dirty="0"/>
              <a:t>Basic Neuroscience</a:t>
            </a:r>
          </a:p>
          <a:p>
            <a:pPr lvl="1"/>
            <a:r>
              <a:rPr lang="en-US" sz="3500" dirty="0"/>
              <a:t>Lab 2: Intermediate Python</a:t>
            </a:r>
          </a:p>
          <a:p>
            <a:r>
              <a:rPr lang="en-US" sz="3500" dirty="0"/>
              <a:t>Week 3</a:t>
            </a:r>
          </a:p>
          <a:p>
            <a:pPr lvl="1"/>
            <a:r>
              <a:rPr lang="en-US" sz="3500" dirty="0"/>
              <a:t>Recording Techniques: Invasive </a:t>
            </a:r>
            <a:r>
              <a:rPr lang="en-US" sz="3500" dirty="0" err="1"/>
              <a:t>v.s</a:t>
            </a:r>
            <a:r>
              <a:rPr lang="en-US" sz="3500" dirty="0"/>
              <a:t>. Non-invasive</a:t>
            </a:r>
          </a:p>
          <a:p>
            <a:pPr lvl="1"/>
            <a:r>
              <a:rPr lang="en-US" sz="3500" dirty="0"/>
              <a:t>Lab 3: Introducing EEG recording system &amp; live data collection</a:t>
            </a:r>
          </a:p>
          <a:p>
            <a:r>
              <a:rPr lang="en-US" sz="3500" dirty="0"/>
              <a:t>Week 4</a:t>
            </a:r>
          </a:p>
          <a:p>
            <a:pPr lvl="1"/>
            <a:r>
              <a:rPr lang="en-US" sz="3500" dirty="0"/>
              <a:t>Signal Processing Part 1</a:t>
            </a:r>
          </a:p>
          <a:p>
            <a:pPr lvl="1"/>
            <a:r>
              <a:rPr lang="en-US" sz="3500" dirty="0"/>
              <a:t>Lab 4: Implement an audio filter</a:t>
            </a:r>
          </a:p>
          <a:p>
            <a:r>
              <a:rPr lang="en-US" sz="3500" dirty="0"/>
              <a:t>Week 5</a:t>
            </a:r>
          </a:p>
          <a:p>
            <a:pPr lvl="1"/>
            <a:r>
              <a:rPr lang="en-US" sz="3500" dirty="0"/>
              <a:t>Signal Processing Part 2</a:t>
            </a:r>
          </a:p>
          <a:p>
            <a:pPr lvl="1"/>
            <a:r>
              <a:rPr lang="en-US" sz="3500" dirty="0"/>
              <a:t>Lab 5: Frequency domain analysis – Fourier Transform</a:t>
            </a:r>
          </a:p>
          <a:p>
            <a:r>
              <a:rPr lang="en-US" sz="3500" dirty="0"/>
              <a:t>Week 6</a:t>
            </a:r>
          </a:p>
          <a:p>
            <a:pPr lvl="1"/>
            <a:r>
              <a:rPr lang="en-US" sz="3500" dirty="0"/>
              <a:t>Signal Processing Part 3 – advanced method</a:t>
            </a:r>
          </a:p>
          <a:p>
            <a:pPr lvl="1"/>
            <a:r>
              <a:rPr lang="en-US" sz="3500" dirty="0"/>
              <a:t>Lab 6: Independent Component Analysis (ICA)</a:t>
            </a:r>
          </a:p>
          <a:p>
            <a:pPr lvl="1"/>
            <a:endParaRPr lang="en-US" sz="3500" dirty="0"/>
          </a:p>
          <a:p>
            <a:pPr lvl="1"/>
            <a:endParaRPr lang="en-US" sz="3500" dirty="0"/>
          </a:p>
          <a:p>
            <a:pPr lvl="1"/>
            <a:endParaRPr lang="en-US" sz="3500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931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61E63-B74D-4A0A-EA2C-E112CE14FE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8475"/>
            <a:ext cx="10515600" cy="6359525"/>
          </a:xfrm>
        </p:spPr>
        <p:txBody>
          <a:bodyPr>
            <a:normAutofit/>
          </a:bodyPr>
          <a:lstStyle/>
          <a:p>
            <a:r>
              <a:rPr lang="en-US" sz="1400" dirty="0"/>
              <a:t>Week 7 - 8</a:t>
            </a:r>
          </a:p>
          <a:p>
            <a:pPr lvl="1"/>
            <a:r>
              <a:rPr lang="en-US" sz="1400" dirty="0"/>
              <a:t>Machine Learning (Supervised </a:t>
            </a:r>
            <a:r>
              <a:rPr lang="en-US" sz="1400" dirty="0" err="1"/>
              <a:t>v.s</a:t>
            </a:r>
            <a:r>
              <a:rPr lang="en-US" sz="1400" dirty="0"/>
              <a:t>. Unsupervised)</a:t>
            </a:r>
          </a:p>
          <a:p>
            <a:r>
              <a:rPr lang="en-US" sz="1400" dirty="0"/>
              <a:t>Week 9</a:t>
            </a:r>
          </a:p>
          <a:p>
            <a:pPr lvl="1"/>
            <a:r>
              <a:rPr lang="en-US" sz="1400" dirty="0"/>
              <a:t>Systematic Thinking in BCI (Closed-Loop </a:t>
            </a:r>
            <a:r>
              <a:rPr lang="en-US" sz="1400" dirty="0" err="1"/>
              <a:t>v.s</a:t>
            </a:r>
            <a:r>
              <a:rPr lang="en-US" sz="1400" dirty="0"/>
              <a:t>. Open-Loop)</a:t>
            </a:r>
          </a:p>
          <a:p>
            <a:r>
              <a:rPr lang="en-US" sz="1400" dirty="0"/>
              <a:t>Week 10</a:t>
            </a:r>
          </a:p>
          <a:p>
            <a:pPr lvl="1"/>
            <a:r>
              <a:rPr lang="en-US" sz="1400" dirty="0"/>
              <a:t>Putting Everything together, how to build a BCI system from scratch </a:t>
            </a:r>
          </a:p>
          <a:p>
            <a:r>
              <a:rPr lang="en-US" sz="1400" dirty="0"/>
              <a:t>Week 11</a:t>
            </a:r>
          </a:p>
          <a:p>
            <a:pPr lvl="1"/>
            <a:r>
              <a:rPr lang="en-US" sz="1400" dirty="0"/>
              <a:t>Other Interesting Topics (Virtual Reality, Bioethics etc.)</a:t>
            </a:r>
          </a:p>
          <a:p>
            <a:r>
              <a:rPr lang="en-US" sz="1400" dirty="0"/>
              <a:t>Week 12 – 15</a:t>
            </a:r>
          </a:p>
          <a:p>
            <a:pPr lvl="1"/>
            <a:r>
              <a:rPr lang="en-US" sz="1400" dirty="0"/>
              <a:t>Literature Reading</a:t>
            </a:r>
          </a:p>
          <a:p>
            <a:r>
              <a:rPr lang="en-US" sz="1400" dirty="0"/>
              <a:t>Week 16 – 19:</a:t>
            </a:r>
          </a:p>
          <a:p>
            <a:pPr lvl="1"/>
            <a:r>
              <a:rPr lang="en-US" sz="1400" dirty="0"/>
              <a:t>Final Presentation In-class working time</a:t>
            </a:r>
          </a:p>
          <a:p>
            <a:r>
              <a:rPr lang="en-US" sz="1400" dirty="0"/>
              <a:t>Final Week</a:t>
            </a:r>
          </a:p>
          <a:p>
            <a:pPr lvl="1"/>
            <a:r>
              <a:rPr lang="en-US" sz="1400" dirty="0"/>
              <a:t>Presentation</a:t>
            </a:r>
          </a:p>
          <a:p>
            <a:pPr lvl="1"/>
            <a:endParaRPr lang="en-US" sz="1400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29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F9461-517B-3E09-7D3F-D891E69F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5B46B-F9C5-3F8F-342F-573E84723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Office Hour:</a:t>
            </a:r>
          </a:p>
          <a:p>
            <a:r>
              <a:rPr lang="en-US" dirty="0"/>
              <a:t>Email: </a:t>
            </a:r>
          </a:p>
          <a:p>
            <a:r>
              <a:rPr lang="en-US" dirty="0"/>
              <a:t>Tentative Grading:</a:t>
            </a:r>
          </a:p>
          <a:p>
            <a:pPr lvl="1"/>
            <a:r>
              <a:rPr lang="en-US" dirty="0"/>
              <a:t>50% Lab</a:t>
            </a:r>
          </a:p>
          <a:p>
            <a:pPr lvl="1"/>
            <a:r>
              <a:rPr lang="en-US" dirty="0"/>
              <a:t>30% Final Presentation</a:t>
            </a:r>
          </a:p>
          <a:p>
            <a:pPr lvl="1"/>
            <a:r>
              <a:rPr lang="en-US" dirty="0"/>
              <a:t>10% Class attendance and participation</a:t>
            </a:r>
          </a:p>
          <a:p>
            <a:pPr lvl="1"/>
            <a:r>
              <a:rPr lang="en-US" dirty="0"/>
              <a:t>10% In-Class Quiz</a:t>
            </a:r>
          </a:p>
          <a:p>
            <a:pPr lvl="1"/>
            <a:r>
              <a:rPr lang="en-US" dirty="0"/>
              <a:t>Extra credit opportunity available 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239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B11AE-14A7-2123-6960-37D1310DE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7B895-21E0-601D-1506-1AEE73926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 BCI application and share with the class in the next lecture</a:t>
            </a:r>
          </a:p>
        </p:txBody>
      </p:sp>
    </p:spTree>
    <p:extLst>
      <p:ext uri="{BB962C8B-B14F-4D97-AF65-F5344CB8AC3E}">
        <p14:creationId xmlns:p14="http://schemas.microsoft.com/office/powerpoint/2010/main" val="1608420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5103E-9AEB-7320-2327-B2DBAFB7B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Reading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9B328-B66B-345F-13C6-D265B27E7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https://waitbutwhy.com/2017/04/neuralink-cleanversion.html</a:t>
            </a:r>
          </a:p>
        </p:txBody>
      </p:sp>
    </p:spTree>
    <p:extLst>
      <p:ext uri="{BB962C8B-B14F-4D97-AF65-F5344CB8AC3E}">
        <p14:creationId xmlns:p14="http://schemas.microsoft.com/office/powerpoint/2010/main" val="2628908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1CF2B-CC28-7191-B0AC-7519D13F29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305" y="848589"/>
            <a:ext cx="10668000" cy="3299205"/>
          </a:xfrm>
        </p:spPr>
        <p:txBody>
          <a:bodyPr>
            <a:normAutofit fontScale="90000"/>
          </a:bodyPr>
          <a:lstStyle/>
          <a:p>
            <a:r>
              <a:rPr lang="en-US" dirty="0"/>
              <a:t>Lecture 0</a:t>
            </a:r>
            <a:br>
              <a:rPr lang="en-US" dirty="0"/>
            </a:br>
            <a:r>
              <a:rPr lang="en-US" dirty="0"/>
              <a:t>Introduction to Brain-Computer Interface applications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078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1982</TotalTime>
  <Words>700</Words>
  <Application>Microsoft Office PowerPoint</Application>
  <PresentationFormat>Widescreen</PresentationFormat>
  <Paragraphs>124</Paragraphs>
  <Slides>25</Slides>
  <Notes>5</Notes>
  <HiddenSlides>2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Introduction to Modern Non-invasive Brain-Computer Interface Technology</vt:lpstr>
      <vt:lpstr>About this course</vt:lpstr>
      <vt:lpstr>Course Expectation</vt:lpstr>
      <vt:lpstr>Tentative Course Outline</vt:lpstr>
      <vt:lpstr>PowerPoint Presentation</vt:lpstr>
      <vt:lpstr>Syllabus</vt:lpstr>
      <vt:lpstr>Assignment </vt:lpstr>
      <vt:lpstr>Class Reading </vt:lpstr>
      <vt:lpstr>Lecture 0 Introduction to Brain-Computer Interface applications </vt:lpstr>
      <vt:lpstr>What is Brain-Computer Interface?</vt:lpstr>
      <vt:lpstr>Major BCI application areas </vt:lpstr>
      <vt:lpstr>Brain-Computer Interface: SSVEP Speller</vt:lpstr>
      <vt:lpstr>Steady-state visual evoked potentials (SSVEP)</vt:lpstr>
      <vt:lpstr>PowerPoint Presentation</vt:lpstr>
      <vt:lpstr>PowerPoint Presentation</vt:lpstr>
      <vt:lpstr>Brain-Computer Interface: Motor Imagery</vt:lpstr>
      <vt:lpstr>Motor Imagery</vt:lpstr>
      <vt:lpstr>How does it Motor Imagery BCI work?</vt:lpstr>
      <vt:lpstr>Motor Imagery Applications</vt:lpstr>
      <vt:lpstr>Brain-Computer Interface: P300</vt:lpstr>
      <vt:lpstr>P300</vt:lpstr>
      <vt:lpstr>Other BCI Application Areas</vt:lpstr>
      <vt:lpstr>Emotion Classification</vt:lpstr>
      <vt:lpstr>Brain-Computer Interface – Deep Brain Stimulation</vt:lpstr>
      <vt:lpstr>Brain-Computer Interface – Entertainment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Modern Non-invasive Brain-Computer Interface Technology</dc:title>
  <dc:creator>Siwen Wang</dc:creator>
  <cp:lastModifiedBy>Siwen Wang</cp:lastModifiedBy>
  <cp:revision>129</cp:revision>
  <dcterms:created xsi:type="dcterms:W3CDTF">2022-10-24T00:53:53Z</dcterms:created>
  <dcterms:modified xsi:type="dcterms:W3CDTF">2024-11-15T05:39:06Z</dcterms:modified>
</cp:coreProperties>
</file>

<file path=docProps/thumbnail.jpeg>
</file>